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94" d="100"/>
          <a:sy n="94" d="100"/>
        </p:scale>
        <p:origin x="106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46F248-829D-43BB-9C72-B9E4B517CA71}" type="datetimeFigureOut">
              <a:rPr lang="en-US" smtClean="0"/>
              <a:t>9/10/2020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0A800-72D8-49C8-960D-F794740BD5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1370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46F248-829D-43BB-9C72-B9E4B517CA71}" type="datetimeFigureOut">
              <a:rPr lang="en-US" smtClean="0"/>
              <a:t>9/10/2020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0A800-72D8-49C8-960D-F794740BD5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85019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46F248-829D-43BB-9C72-B9E4B517CA71}" type="datetimeFigureOut">
              <a:rPr lang="en-US" smtClean="0"/>
              <a:t>9/10/2020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0A800-72D8-49C8-960D-F794740BD5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79383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46F248-829D-43BB-9C72-B9E4B517CA71}" type="datetimeFigureOut">
              <a:rPr lang="en-US" smtClean="0"/>
              <a:t>9/10/2020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0A800-72D8-49C8-960D-F794740BD5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12961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46F248-829D-43BB-9C72-B9E4B517CA71}" type="datetimeFigureOut">
              <a:rPr lang="en-US" smtClean="0"/>
              <a:t>9/10/2020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0A800-72D8-49C8-960D-F794740BD5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628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46F248-829D-43BB-9C72-B9E4B517CA71}" type="datetimeFigureOut">
              <a:rPr lang="en-US" smtClean="0"/>
              <a:t>9/10/2020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0A800-72D8-49C8-960D-F794740BD5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28415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46F248-829D-43BB-9C72-B9E4B517CA71}" type="datetimeFigureOut">
              <a:rPr lang="en-US" smtClean="0"/>
              <a:t>9/10/2020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0A800-72D8-49C8-960D-F794740BD5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98394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46F248-829D-43BB-9C72-B9E4B517CA71}" type="datetimeFigureOut">
              <a:rPr lang="en-US" smtClean="0"/>
              <a:t>9/10/2020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0A800-72D8-49C8-960D-F794740BD5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83643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46F248-829D-43BB-9C72-B9E4B517CA71}" type="datetimeFigureOut">
              <a:rPr lang="en-US" smtClean="0"/>
              <a:t>9/10/2020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0A800-72D8-49C8-960D-F794740BD5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10639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46F248-829D-43BB-9C72-B9E4B517CA71}" type="datetimeFigureOut">
              <a:rPr lang="en-US" smtClean="0"/>
              <a:t>9/10/2020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0A800-72D8-49C8-960D-F794740BD5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45506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46F248-829D-43BB-9C72-B9E4B517CA71}" type="datetimeFigureOut">
              <a:rPr lang="en-US" smtClean="0"/>
              <a:t>9/10/2020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0A800-72D8-49C8-960D-F794740BD5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78089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46F248-829D-43BB-9C72-B9E4B517CA71}" type="datetimeFigureOut">
              <a:rPr lang="en-US" smtClean="0"/>
              <a:t>9/10/2020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F0A800-72D8-49C8-960D-F794740BD5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52230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2"/>
          <p:cNvSpPr txBox="1">
            <a:spLocks/>
          </p:cNvSpPr>
          <p:nvPr/>
        </p:nvSpPr>
        <p:spPr>
          <a:xfrm>
            <a:off x="3844433" y="175980"/>
            <a:ext cx="7345680" cy="952500"/>
          </a:xfrm>
          <a:prstGeom prst="rect">
            <a:avLst/>
          </a:prstGeom>
        </p:spPr>
        <p:txBody>
          <a:bodyPr vert="horz" lIns="109728" tIns="54864" rIns="109728" bIns="54864" rtlCol="0" anchor="ctr">
            <a:noAutofit/>
          </a:bodyPr>
          <a:lstStyle/>
          <a:p>
            <a:pPr algn="ctr" defTabSz="1097280">
              <a:spcBef>
                <a:spcPct val="0"/>
              </a:spcBef>
              <a:defRPr/>
            </a:pPr>
            <a:r>
              <a:rPr lang="en-US" sz="3360" dirty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ea typeface="+mj-ea"/>
                <a:cs typeface="Arial" pitchFamily="34" charset="0"/>
              </a:rPr>
              <a:t> </a:t>
            </a:r>
          </a:p>
        </p:txBody>
      </p:sp>
      <p:sp>
        <p:nvSpPr>
          <p:cNvPr id="8" name="Rectangle 7"/>
          <p:cNvSpPr/>
          <p:nvPr/>
        </p:nvSpPr>
        <p:spPr>
          <a:xfrm>
            <a:off x="775224" y="1684199"/>
            <a:ext cx="7323950" cy="13973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sr-Cyrl-RS" sz="2800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Др сц. мед</a:t>
            </a:r>
            <a:r>
              <a:rPr lang="sr-Cyrl-RS" sz="2800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.</a:t>
            </a:r>
            <a:endParaRPr lang="en-US" sz="2800" dirty="0" smtClean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tx1">
                  <a:lumMod val="50000"/>
                  <a:lumOff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r>
              <a:rPr lang="sr-Cyrl-RS" sz="2800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ванредни професор</a:t>
            </a:r>
          </a:p>
          <a:p>
            <a:pPr>
              <a:defRPr/>
            </a:pPr>
            <a:r>
              <a:rPr lang="sr-Cyrl-RS" sz="2880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endParaRPr lang="sr-Cyrl-RS" sz="2880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tx1">
                  <a:lumMod val="50000"/>
                  <a:lumOff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4718024" y="138941"/>
            <a:ext cx="6895434" cy="13111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r-Cyrl-RS" sz="2640" dirty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Ванредни</a:t>
            </a:r>
            <a:r>
              <a:rPr lang="sr-Latn-CS" sz="2640" dirty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sr-Cyrl-RS" sz="2640" dirty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професор</a:t>
            </a:r>
            <a:r>
              <a:rPr lang="sr-Latn-CS" sz="2640" dirty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sr-Cyrl-RS" sz="2640" dirty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за</a:t>
            </a:r>
            <a:r>
              <a:rPr lang="sr-Latn-CS" sz="2640" dirty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sr-Cyrl-RS" sz="2640" dirty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ужу</a:t>
            </a:r>
            <a:r>
              <a:rPr lang="sr-Latn-CS" sz="2640" dirty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sr-Cyrl-RS" sz="2640" dirty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научну</a:t>
            </a:r>
            <a:r>
              <a:rPr lang="sr-Latn-CS" sz="2640" dirty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sr-Cyrl-RS" sz="2640" dirty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област    </a:t>
            </a:r>
          </a:p>
          <a:p>
            <a:endParaRPr lang="sr-Cyrl-RS" sz="2640" dirty="0">
              <a:solidFill>
                <a:schemeClr val="accent5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endParaRPr lang="en-US" sz="2640" dirty="0"/>
          </a:p>
        </p:txBody>
      </p:sp>
      <p:cxnSp>
        <p:nvCxnSpPr>
          <p:cNvPr id="18" name="Straight Connector 17">
            <a:extLst>
              <a:ext uri="{FF2B5EF4-FFF2-40B4-BE49-F238E27FC236}">
                <a16:creationId xmlns="" xmlns:a16="http://schemas.microsoft.com/office/drawing/2014/main" id="{43509195-D796-4D6C-901E-64D5A2E8AC40}"/>
              </a:ext>
            </a:extLst>
          </p:cNvPr>
          <p:cNvCxnSpPr>
            <a:cxnSpLocks/>
          </p:cNvCxnSpPr>
          <p:nvPr/>
        </p:nvCxnSpPr>
        <p:spPr>
          <a:xfrm flipH="1" flipV="1">
            <a:off x="4679262" y="2"/>
            <a:ext cx="20702" cy="1221500"/>
          </a:xfrm>
          <a:prstGeom prst="line">
            <a:avLst/>
          </a:prstGeom>
          <a:ln w="38100">
            <a:solidFill>
              <a:srgbClr val="3DB69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73913272"/>
              </p:ext>
            </p:extLst>
          </p:nvPr>
        </p:nvGraphicFramePr>
        <p:xfrm>
          <a:off x="609603" y="2908830"/>
          <a:ext cx="10972799" cy="1967298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2240692"/>
                <a:gridCol w="2448326"/>
                <a:gridCol w="5248612"/>
                <a:gridCol w="1035169"/>
              </a:tblGrid>
              <a:tr h="471054">
                <a:tc rowSpan="5">
                  <a:txBody>
                    <a:bodyPr/>
                    <a:lstStyle/>
                    <a:p>
                      <a:pPr algn="ctr"/>
                      <a:r>
                        <a:rPr lang="sr-Cyrl-RS" sz="1400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Реизбор</a:t>
                      </a:r>
                      <a:endParaRPr lang="en-US" sz="1400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09728" marR="109728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9999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sr-Cyrl-RS" sz="1200" b="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Педагошки рад</a:t>
                      </a:r>
                      <a:endParaRPr lang="en-US" sz="1200" b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09728" marR="109728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Cyrl-RS" sz="1200" b="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Оцена педагошког рада</a:t>
                      </a:r>
                      <a:endParaRPr lang="en-US" sz="1200" b="0" dirty="0" smtClean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09728" marR="109728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b="0" i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09728" marR="109728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83804"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38100" marB="3810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9999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l"/>
                      <a:r>
                        <a:rPr lang="sr-Cyrl-RS" sz="1200" b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Научноистраживачки</a:t>
                      </a:r>
                      <a:r>
                        <a:rPr lang="sr-Cyrl-RS" sz="1200" b="0" baseline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sr-Cyrl-RS" sz="1200" b="0" baseline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рад</a:t>
                      </a:r>
                      <a:endParaRPr lang="en-US" sz="1200" b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09728" marR="109728" anchor="ctr">
                    <a:lnL w="381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Cyrl-RS" sz="12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Calibri" pitchFamily="34" charset="0"/>
                          <a:cs typeface="Arial" pitchFamily="34" charset="0"/>
                          <a:sym typeface="Wingdings 2" pitchFamily="18" charset="2"/>
                        </a:rPr>
                        <a:t>Укупан број бодова после избора у звање </a:t>
                      </a:r>
                      <a:r>
                        <a:rPr lang="sr-Cyrl-RS" sz="12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Calibri" pitchFamily="34" charset="0"/>
                          <a:cs typeface="Arial" pitchFamily="34" charset="0"/>
                          <a:sym typeface="Wingdings 2" pitchFamily="18" charset="2"/>
                        </a:rPr>
                        <a:t>ванредног професора</a:t>
                      </a:r>
                      <a:endParaRPr kumimoji="0" lang="sr-Cyrl-R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 pitchFamily="34" charset="0"/>
                        <a:cs typeface="Arial" pitchFamily="34" charset="0"/>
                        <a:sym typeface="Wingdings 2" pitchFamily="18" charset="2"/>
                      </a:endParaRPr>
                    </a:p>
                  </a:txBody>
                  <a:tcPr marL="109728" marR="109728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r-Cyrl-RS" sz="1200" b="0" i="0" dirty="0" smtClean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09728" marR="109728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8380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r-Cyrl-R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 pitchFamily="34" charset="0"/>
                          <a:cs typeface="Arial" pitchFamily="34" charset="0"/>
                          <a:sym typeface="Wingdings 2" pitchFamily="18" charset="2"/>
                        </a:rPr>
                        <a:t> Број</a:t>
                      </a:r>
                      <a:r>
                        <a:rPr kumimoji="0" lang="sr-Cyrl-RS" sz="1200" b="0" i="0" u="none" strike="noStrike" cap="none" normalizeH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 pitchFamily="34" charset="0"/>
                          <a:cs typeface="Arial" pitchFamily="34" charset="0"/>
                          <a:sym typeface="Wingdings 2" pitchFamily="18" charset="2"/>
                        </a:rPr>
                        <a:t> основних бодова (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 pitchFamily="34" charset="0"/>
                          <a:cs typeface="Arial" pitchFamily="34" charset="0"/>
                          <a:sym typeface="Wingdings 2" pitchFamily="18" charset="2"/>
                        </a:rPr>
                        <a:t>M10, М20, M31, М33, М40, M51-53, М80</a:t>
                      </a:r>
                      <a:r>
                        <a:rPr kumimoji="0" lang="sr-Cyrl-R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 pitchFamily="34" charset="0"/>
                          <a:cs typeface="Arial" pitchFamily="34" charset="0"/>
                          <a:sym typeface="Wingdings 2" pitchFamily="18" charset="2"/>
                        </a:rPr>
                        <a:t>,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 pitchFamily="34" charset="0"/>
                          <a:cs typeface="Arial" pitchFamily="34" charset="0"/>
                          <a:sym typeface="Wingdings 2" pitchFamily="18" charset="2"/>
                        </a:rPr>
                        <a:t> М90</a:t>
                      </a:r>
                      <a:r>
                        <a:rPr kumimoji="0" lang="sr-Cyrl-R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 pitchFamily="34" charset="0"/>
                          <a:cs typeface="Arial" pitchFamily="34" charset="0"/>
                          <a:sym typeface="Wingdings 2" pitchFamily="18" charset="2"/>
                        </a:rPr>
                        <a:t>)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09728" marR="109728"/>
                </a:tc>
                <a:tc>
                  <a:txBody>
                    <a:bodyPr/>
                    <a:lstStyle/>
                    <a:p>
                      <a:pPr algn="ctr"/>
                      <a:endParaRPr lang="sr-Cyrl-RS" sz="1200" b="0" i="0" dirty="0" smtClean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09728" marR="109728" anchor="ctr"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109728" marR="109728" anchor="ctr"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65751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Cyrl-R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Arial" pitchFamily="34" charset="0"/>
                          <a:ea typeface="Calibri" pitchFamily="34" charset="0"/>
                          <a:cs typeface="Arial" pitchFamily="34" charset="0"/>
                          <a:sym typeface="Wingdings 2" pitchFamily="18" charset="2"/>
                        </a:rPr>
                        <a:t> Број радова у </a:t>
                      </a:r>
                      <a:r>
                        <a:rPr kumimoji="0" 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Arial" pitchFamily="34" charset="0"/>
                          <a:ea typeface="Calibri" pitchFamily="34" charset="0"/>
                          <a:cs typeface="Arial" pitchFamily="34" charset="0"/>
                          <a:sym typeface="Wingdings 2" pitchFamily="18" charset="2"/>
                        </a:rPr>
                        <a:t>часопис</a:t>
                      </a:r>
                      <a:r>
                        <a:rPr kumimoji="0" lang="sr-Cyrl-R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Arial" pitchFamily="34" charset="0"/>
                          <a:ea typeface="Calibri" pitchFamily="34" charset="0"/>
                          <a:cs typeface="Arial" pitchFamily="34" charset="0"/>
                          <a:sym typeface="Wingdings 2" pitchFamily="18" charset="2"/>
                        </a:rPr>
                        <a:t>има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Arial" pitchFamily="34" charset="0"/>
                          <a:ea typeface="Calibri" pitchFamily="34" charset="0"/>
                          <a:cs typeface="Arial" pitchFamily="34" charset="0"/>
                          <a:sym typeface="Wingdings 2" pitchFamily="18" charset="2"/>
                        </a:rPr>
                        <a:t> </a:t>
                      </a:r>
                      <a:r>
                        <a:rPr kumimoji="0" 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Arial" pitchFamily="34" charset="0"/>
                          <a:ea typeface="Calibri" pitchFamily="34" charset="0"/>
                          <a:cs typeface="Arial" pitchFamily="34" charset="0"/>
                          <a:sym typeface="Wingdings 2" pitchFamily="18" charset="2"/>
                        </a:rPr>
                        <a:t>категориј</a:t>
                      </a:r>
                      <a:r>
                        <a:rPr kumimoji="0" lang="sr-Cyrl-R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Arial" pitchFamily="34" charset="0"/>
                          <a:ea typeface="Calibri" pitchFamily="34" charset="0"/>
                          <a:cs typeface="Arial" pitchFamily="34" charset="0"/>
                          <a:sym typeface="Wingdings 2" pitchFamily="18" charset="2"/>
                        </a:rPr>
                        <a:t>е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Arial" pitchFamily="34" charset="0"/>
                          <a:ea typeface="Calibri" pitchFamily="34" charset="0"/>
                          <a:cs typeface="Arial" pitchFamily="34" charset="0"/>
                          <a:sym typeface="Wingdings 2" pitchFamily="18" charset="2"/>
                        </a:rPr>
                        <a:t> М21</a:t>
                      </a:r>
                      <a:r>
                        <a:rPr kumimoji="0" lang="sr-Cyrl-R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Arial" pitchFamily="34" charset="0"/>
                          <a:ea typeface="Calibri" pitchFamily="34" charset="0"/>
                          <a:cs typeface="Arial" pitchFamily="34" charset="0"/>
                          <a:sym typeface="Wingdings 2" pitchFamily="18" charset="2"/>
                        </a:rPr>
                        <a:t>-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Arial" pitchFamily="34" charset="0"/>
                          <a:ea typeface="Calibri" pitchFamily="34" charset="0"/>
                          <a:cs typeface="Arial" pitchFamily="34" charset="0"/>
                          <a:sym typeface="Wingdings 2" pitchFamily="18" charset="2"/>
                        </a:rPr>
                        <a:t>23</a:t>
                      </a:r>
                      <a:r>
                        <a:rPr kumimoji="0" lang="sr-Cyrl-R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Arial" pitchFamily="34" charset="0"/>
                          <a:ea typeface="Calibri" pitchFamily="34" charset="0"/>
                          <a:cs typeface="Arial" pitchFamily="34" charset="0"/>
                          <a:sym typeface="Wingdings 2" pitchFamily="18" charset="2"/>
                        </a:rPr>
                        <a:t> </a:t>
                      </a:r>
                      <a:r>
                        <a:rPr kumimoji="0" lang="sr-Cyrl-R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Arial" pitchFamily="34" charset="0"/>
                          <a:ea typeface="Calibri" pitchFamily="34" charset="0"/>
                          <a:cs typeface="Arial" pitchFamily="34" charset="0"/>
                          <a:sym typeface="Wingdings 2" pitchFamily="18" charset="2"/>
                        </a:rPr>
                        <a:t> 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r-Cyrl-R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Arial" pitchFamily="34" charset="0"/>
                          <a:ea typeface="Calibri" pitchFamily="34" charset="0"/>
                          <a:cs typeface="Arial" pitchFamily="34" charset="0"/>
                          <a:sym typeface="Wingdings 2" pitchFamily="18" charset="2"/>
                        </a:rPr>
                        <a:t>Први аутор у часописима категорија М21-23</a:t>
                      </a:r>
                      <a:endParaRPr kumimoji="0" lang="sr-Cyrl-R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 pitchFamily="34" charset="0"/>
                        <a:cs typeface="Arial" pitchFamily="34" charset="0"/>
                        <a:sym typeface="Wingdings 2" pitchFamily="18" charset="2"/>
                      </a:endParaRPr>
                    </a:p>
                  </a:txBody>
                  <a:tcPr marL="109728" marR="109728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5569276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70</Words>
  <Application>Microsoft Office PowerPoint</Application>
  <PresentationFormat>Widescreen</PresentationFormat>
  <Paragraphs>13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Wingdings 2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Windows User</cp:lastModifiedBy>
  <cp:revision>3</cp:revision>
  <dcterms:created xsi:type="dcterms:W3CDTF">2020-09-10T18:50:41Z</dcterms:created>
  <dcterms:modified xsi:type="dcterms:W3CDTF">2020-09-10T19:02:20Z</dcterms:modified>
</cp:coreProperties>
</file>